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6"/>
  </p:sldMasterIdLst>
  <p:sldIdLst>
    <p:sldId id="256" r:id="rId7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D4C64"/>
    <a:srgbClr val="0D5066"/>
    <a:srgbClr val="1ABEDE"/>
    <a:srgbClr val="96C13D"/>
    <a:srgbClr val="1A4177"/>
    <a:srgbClr val="73C6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666" autoAdjust="0"/>
    <p:restoredTop sz="94660"/>
  </p:normalViewPr>
  <p:slideViewPr>
    <p:cSldViewPr snapToGrid="0">
      <p:cViewPr varScale="1">
        <p:scale>
          <a:sx n="59" d="100"/>
          <a:sy n="59" d="100"/>
        </p:scale>
        <p:origin x="387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tableStyles" Target="tableStyles.xml"/><Relationship Id="rId5" Type="http://schemas.openxmlformats.org/officeDocument/2006/relationships/customXml" Target="../customXml/item5.xml"/><Relationship Id="rId10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7FF7F-3569-4067-A3A6-4F37CE4E1A38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95D7E-B829-40E3-914E-6577080DE5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9001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7FF7F-3569-4067-A3A6-4F37CE4E1A38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95D7E-B829-40E3-914E-6577080DE5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792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7FF7F-3569-4067-A3A6-4F37CE4E1A38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95D7E-B829-40E3-914E-6577080DE5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684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7FF7F-3569-4067-A3A6-4F37CE4E1A38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95D7E-B829-40E3-914E-6577080DE5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457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7FF7F-3569-4067-A3A6-4F37CE4E1A38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95D7E-B829-40E3-914E-6577080DE5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20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7FF7F-3569-4067-A3A6-4F37CE4E1A38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95D7E-B829-40E3-914E-6577080DE5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5648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7FF7F-3569-4067-A3A6-4F37CE4E1A38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95D7E-B829-40E3-914E-6577080DE5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0528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7FF7F-3569-4067-A3A6-4F37CE4E1A38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95D7E-B829-40E3-914E-6577080DE5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7186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7FF7F-3569-4067-A3A6-4F37CE4E1A38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95D7E-B829-40E3-914E-6577080DE5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903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7FF7F-3569-4067-A3A6-4F37CE4E1A38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95D7E-B829-40E3-914E-6577080DE5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7924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7FF7F-3569-4067-A3A6-4F37CE4E1A38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95D7E-B829-40E3-914E-6577080DE5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944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457FF7F-3569-4067-A3A6-4F37CE4E1A38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6295D7E-B829-40E3-914E-6577080DE5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549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5B2C400-6BE4-46F5-0462-8CDFAB9BC8C6}"/>
              </a:ext>
            </a:extLst>
          </p:cNvPr>
          <p:cNvSpPr/>
          <p:nvPr/>
        </p:nvSpPr>
        <p:spPr>
          <a:xfrm>
            <a:off x="4987312" y="3950863"/>
            <a:ext cx="1541484" cy="535851"/>
          </a:xfrm>
          <a:prstGeom prst="rect">
            <a:avLst/>
          </a:prstGeom>
          <a:solidFill>
            <a:srgbClr val="0D5066"/>
          </a:solidFill>
          <a:ln>
            <a:solidFill>
              <a:srgbClr val="1A4177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>
                <a:latin typeface="Avenir Next LT Pro" panose="020B0504020202020204" pitchFamily="34" charset="0"/>
              </a:rPr>
              <a:t>ESG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5456E45-F756-3903-85DB-7D12D4705F35}"/>
              </a:ext>
            </a:extLst>
          </p:cNvPr>
          <p:cNvSpPr/>
          <p:nvPr/>
        </p:nvSpPr>
        <p:spPr>
          <a:xfrm>
            <a:off x="393188" y="2955603"/>
            <a:ext cx="1541484" cy="535851"/>
          </a:xfrm>
          <a:prstGeom prst="rect">
            <a:avLst/>
          </a:prstGeom>
          <a:solidFill>
            <a:srgbClr val="96C13D"/>
          </a:solidFill>
          <a:ln>
            <a:solidFill>
              <a:srgbClr val="1A4177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>
                <a:latin typeface="Avenir Next LT Pro" panose="020B0504020202020204" pitchFamily="34" charset="0"/>
              </a:rPr>
              <a:t>Business Foundation &amp; Planning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58CD2B5-97ED-5BF2-E9EE-73342F056113}"/>
              </a:ext>
            </a:extLst>
          </p:cNvPr>
          <p:cNvSpPr/>
          <p:nvPr/>
        </p:nvSpPr>
        <p:spPr>
          <a:xfrm>
            <a:off x="2686795" y="2955604"/>
            <a:ext cx="1541484" cy="535850"/>
          </a:xfrm>
          <a:prstGeom prst="rect">
            <a:avLst/>
          </a:prstGeom>
          <a:solidFill>
            <a:srgbClr val="1ABEDE"/>
          </a:solidFill>
          <a:ln>
            <a:solidFill>
              <a:srgbClr val="1A4177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>
                <a:latin typeface="Avenir Next LT Pro" panose="020B0504020202020204" pitchFamily="34" charset="0"/>
              </a:rPr>
              <a:t>Business Operations</a:t>
            </a:r>
          </a:p>
        </p:txBody>
      </p: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332465B9-2837-C3CD-DB6E-041642BC68B3}"/>
              </a:ext>
            </a:extLst>
          </p:cNvPr>
          <p:cNvGrpSpPr/>
          <p:nvPr/>
        </p:nvGrpSpPr>
        <p:grpSpPr>
          <a:xfrm>
            <a:off x="587959" y="2503632"/>
            <a:ext cx="5888356" cy="261610"/>
            <a:chOff x="587959" y="2275032"/>
            <a:chExt cx="5888356" cy="261610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66A7690E-1C66-7740-7B64-8633E534EACA}"/>
                </a:ext>
              </a:extLst>
            </p:cNvPr>
            <p:cNvSpPr txBox="1"/>
            <p:nvPr/>
          </p:nvSpPr>
          <p:spPr>
            <a:xfrm>
              <a:off x="587959" y="2275032"/>
              <a:ext cx="1151939" cy="26161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>
                  <a:latin typeface="Avenir Next LT Pro" panose="020B0504020202020204" pitchFamily="34" charset="0"/>
                </a:rPr>
                <a:t>Beginner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4E7A45AA-B32C-603D-A7AC-D5ECD6B14BE1}"/>
                </a:ext>
              </a:extLst>
            </p:cNvPr>
            <p:cNvSpPr txBox="1"/>
            <p:nvPr/>
          </p:nvSpPr>
          <p:spPr>
            <a:xfrm>
              <a:off x="2710739" y="2275032"/>
              <a:ext cx="1436522" cy="26161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>
                  <a:latin typeface="Avenir Next LT Pro" panose="020B0504020202020204" pitchFamily="34" charset="0"/>
                </a:rPr>
                <a:t>Intermediate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13A42011-14D8-F73F-2238-C41DC1AD1391}"/>
                </a:ext>
              </a:extLst>
            </p:cNvPr>
            <p:cNvSpPr txBox="1"/>
            <p:nvPr/>
          </p:nvSpPr>
          <p:spPr>
            <a:xfrm>
              <a:off x="5039793" y="2275032"/>
              <a:ext cx="1436522" cy="26161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>
                  <a:latin typeface="Avenir Next LT Pro" panose="020B0504020202020204" pitchFamily="34" charset="0"/>
                </a:rPr>
                <a:t>Advanced</a:t>
              </a:r>
            </a:p>
          </p:txBody>
        </p:sp>
      </p:grpSp>
      <p:sp>
        <p:nvSpPr>
          <p:cNvPr id="53" name="Rectangle 52">
            <a:extLst>
              <a:ext uri="{FF2B5EF4-FFF2-40B4-BE49-F238E27FC236}">
                <a16:creationId xmlns:a16="http://schemas.microsoft.com/office/drawing/2014/main" id="{5B96BC2E-942F-FDFA-7A6A-41B5EDCABD1B}"/>
              </a:ext>
            </a:extLst>
          </p:cNvPr>
          <p:cNvSpPr/>
          <p:nvPr/>
        </p:nvSpPr>
        <p:spPr>
          <a:xfrm>
            <a:off x="393188" y="3949681"/>
            <a:ext cx="1541484" cy="535851"/>
          </a:xfrm>
          <a:prstGeom prst="rect">
            <a:avLst/>
          </a:prstGeom>
          <a:solidFill>
            <a:srgbClr val="96C13D"/>
          </a:solidFill>
          <a:ln>
            <a:solidFill>
              <a:srgbClr val="1A4177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>
                <a:latin typeface="Avenir Next LT Pro" panose="020B0504020202020204" pitchFamily="34" charset="0"/>
              </a:rPr>
              <a:t>Financial Management 101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972CB356-EC52-F898-6C48-4A2C3406D574}"/>
              </a:ext>
            </a:extLst>
          </p:cNvPr>
          <p:cNvSpPr/>
          <p:nvPr/>
        </p:nvSpPr>
        <p:spPr>
          <a:xfrm>
            <a:off x="393188" y="4943759"/>
            <a:ext cx="1541484" cy="535851"/>
          </a:xfrm>
          <a:prstGeom prst="rect">
            <a:avLst/>
          </a:prstGeom>
          <a:solidFill>
            <a:srgbClr val="96C13D"/>
          </a:solidFill>
          <a:ln>
            <a:solidFill>
              <a:srgbClr val="1A4177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>
                <a:latin typeface="Avenir Next LT Pro" panose="020B0504020202020204" pitchFamily="34" charset="0"/>
              </a:rPr>
              <a:t>Sales &amp; Marketing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AEE151F8-9BC3-91CD-4F51-84ADE6C4C510}"/>
              </a:ext>
            </a:extLst>
          </p:cNvPr>
          <p:cNvSpPr/>
          <p:nvPr/>
        </p:nvSpPr>
        <p:spPr>
          <a:xfrm>
            <a:off x="2686795" y="3949682"/>
            <a:ext cx="1541484" cy="535850"/>
          </a:xfrm>
          <a:prstGeom prst="rect">
            <a:avLst/>
          </a:prstGeom>
          <a:solidFill>
            <a:srgbClr val="1ABEDE"/>
          </a:solidFill>
          <a:ln>
            <a:solidFill>
              <a:srgbClr val="1A4177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>
                <a:latin typeface="Avenir Next LT Pro" panose="020B0504020202020204" pitchFamily="34" charset="0"/>
              </a:rPr>
              <a:t>Human Resource Management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F091EE07-54F9-1987-3095-CEC451526732}"/>
              </a:ext>
            </a:extLst>
          </p:cNvPr>
          <p:cNvSpPr/>
          <p:nvPr/>
        </p:nvSpPr>
        <p:spPr>
          <a:xfrm>
            <a:off x="2686795" y="4943760"/>
            <a:ext cx="1541484" cy="535850"/>
          </a:xfrm>
          <a:prstGeom prst="rect">
            <a:avLst/>
          </a:prstGeom>
          <a:solidFill>
            <a:srgbClr val="1ABEDE"/>
          </a:solidFill>
          <a:ln>
            <a:solidFill>
              <a:srgbClr val="1A4177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>
                <a:latin typeface="Avenir Next LT Pro" panose="020B0504020202020204" pitchFamily="34" charset="0"/>
              </a:rPr>
              <a:t>Fundraising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8D777F0C-4188-B439-ADD7-3CC6861CFB02}"/>
              </a:ext>
            </a:extLst>
          </p:cNvPr>
          <p:cNvSpPr/>
          <p:nvPr/>
        </p:nvSpPr>
        <p:spPr>
          <a:xfrm>
            <a:off x="4987312" y="2955603"/>
            <a:ext cx="1541484" cy="535851"/>
          </a:xfrm>
          <a:prstGeom prst="rect">
            <a:avLst/>
          </a:prstGeom>
          <a:solidFill>
            <a:srgbClr val="0D5066"/>
          </a:solidFill>
          <a:ln>
            <a:solidFill>
              <a:srgbClr val="1A4177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>
                <a:latin typeface="Avenir Next LT Pro" panose="020B0504020202020204" pitchFamily="34" charset="0"/>
              </a:rPr>
              <a:t>Impact Measurement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D9641AFC-D6E0-D288-D191-916373E4B4EB}"/>
              </a:ext>
            </a:extLst>
          </p:cNvPr>
          <p:cNvSpPr/>
          <p:nvPr/>
        </p:nvSpPr>
        <p:spPr>
          <a:xfrm>
            <a:off x="4987312" y="4946123"/>
            <a:ext cx="1541484" cy="535851"/>
          </a:xfrm>
          <a:prstGeom prst="rect">
            <a:avLst/>
          </a:prstGeom>
          <a:solidFill>
            <a:srgbClr val="0D5066"/>
          </a:solidFill>
          <a:ln>
            <a:solidFill>
              <a:srgbClr val="1A4177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>
                <a:latin typeface="Avenir Next LT Pro" panose="020B0504020202020204" pitchFamily="34" charset="0"/>
              </a:rPr>
              <a:t>Mastering Pitch Development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C41A8988-06D8-92F2-2AFA-A304698EF5A1}"/>
              </a:ext>
            </a:extLst>
          </p:cNvPr>
          <p:cNvSpPr/>
          <p:nvPr/>
        </p:nvSpPr>
        <p:spPr>
          <a:xfrm>
            <a:off x="4987312" y="5941384"/>
            <a:ext cx="1541484" cy="535851"/>
          </a:xfrm>
          <a:prstGeom prst="rect">
            <a:avLst/>
          </a:prstGeom>
          <a:solidFill>
            <a:srgbClr val="0D5066"/>
          </a:solidFill>
          <a:ln>
            <a:solidFill>
              <a:srgbClr val="1A4177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>
                <a:latin typeface="Avenir Next LT Pro" panose="020B0504020202020204" pitchFamily="34" charset="0"/>
              </a:rPr>
              <a:t>Financial Modeling</a:t>
            </a:r>
          </a:p>
        </p:txBody>
      </p: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46003640-729B-4EF2-1752-4BAD476A3F38}"/>
              </a:ext>
            </a:extLst>
          </p:cNvPr>
          <p:cNvCxnSpPr>
            <a:cxnSpLocks/>
            <a:stCxn id="5" idx="2"/>
            <a:endCxn id="53" idx="0"/>
          </p:cNvCxnSpPr>
          <p:nvPr/>
        </p:nvCxnSpPr>
        <p:spPr>
          <a:xfrm>
            <a:off x="1163930" y="3491454"/>
            <a:ext cx="0" cy="458227"/>
          </a:xfrm>
          <a:prstGeom prst="straightConnector1">
            <a:avLst/>
          </a:prstGeom>
          <a:ln>
            <a:solidFill>
              <a:srgbClr val="1A4177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A8C82CBE-02B5-58F9-A177-5720C80EBFCD}"/>
              </a:ext>
            </a:extLst>
          </p:cNvPr>
          <p:cNvCxnSpPr>
            <a:cxnSpLocks/>
            <a:stCxn id="53" idx="2"/>
            <a:endCxn id="54" idx="0"/>
          </p:cNvCxnSpPr>
          <p:nvPr/>
        </p:nvCxnSpPr>
        <p:spPr>
          <a:xfrm>
            <a:off x="1163930" y="4485532"/>
            <a:ext cx="0" cy="458227"/>
          </a:xfrm>
          <a:prstGeom prst="straightConnector1">
            <a:avLst/>
          </a:prstGeom>
          <a:ln>
            <a:solidFill>
              <a:srgbClr val="1A4177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E59F455B-5429-ECCB-AA7D-497994B85F37}"/>
              </a:ext>
            </a:extLst>
          </p:cNvPr>
          <p:cNvCxnSpPr>
            <a:cxnSpLocks/>
            <a:stCxn id="6" idx="2"/>
            <a:endCxn id="55" idx="0"/>
          </p:cNvCxnSpPr>
          <p:nvPr/>
        </p:nvCxnSpPr>
        <p:spPr>
          <a:xfrm>
            <a:off x="3457537" y="3491454"/>
            <a:ext cx="0" cy="458228"/>
          </a:xfrm>
          <a:prstGeom prst="straightConnector1">
            <a:avLst/>
          </a:prstGeom>
          <a:ln>
            <a:solidFill>
              <a:srgbClr val="1A4177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B3FA76E7-1F10-1697-DB25-A8870702DAC0}"/>
              </a:ext>
            </a:extLst>
          </p:cNvPr>
          <p:cNvCxnSpPr>
            <a:cxnSpLocks/>
            <a:stCxn id="55" idx="2"/>
            <a:endCxn id="56" idx="0"/>
          </p:cNvCxnSpPr>
          <p:nvPr/>
        </p:nvCxnSpPr>
        <p:spPr>
          <a:xfrm>
            <a:off x="3457537" y="4485532"/>
            <a:ext cx="0" cy="458228"/>
          </a:xfrm>
          <a:prstGeom prst="straightConnector1">
            <a:avLst/>
          </a:prstGeom>
          <a:ln>
            <a:solidFill>
              <a:srgbClr val="1A4177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0FED6F05-FDDA-994F-E02D-077AEF13ADB0}"/>
              </a:ext>
            </a:extLst>
          </p:cNvPr>
          <p:cNvCxnSpPr>
            <a:cxnSpLocks/>
          </p:cNvCxnSpPr>
          <p:nvPr/>
        </p:nvCxnSpPr>
        <p:spPr>
          <a:xfrm>
            <a:off x="5758054" y="3491454"/>
            <a:ext cx="0" cy="459409"/>
          </a:xfrm>
          <a:prstGeom prst="straightConnector1">
            <a:avLst/>
          </a:prstGeom>
          <a:ln>
            <a:solidFill>
              <a:srgbClr val="1A4177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53185174-8228-334E-A1C3-4787413209CA}"/>
              </a:ext>
            </a:extLst>
          </p:cNvPr>
          <p:cNvCxnSpPr>
            <a:cxnSpLocks/>
          </p:cNvCxnSpPr>
          <p:nvPr/>
        </p:nvCxnSpPr>
        <p:spPr>
          <a:xfrm>
            <a:off x="5758054" y="4486714"/>
            <a:ext cx="0" cy="459409"/>
          </a:xfrm>
          <a:prstGeom prst="straightConnector1">
            <a:avLst/>
          </a:prstGeom>
          <a:ln>
            <a:solidFill>
              <a:srgbClr val="1A4177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516E7D75-9B97-94CE-03AA-4E846CE958DE}"/>
              </a:ext>
            </a:extLst>
          </p:cNvPr>
          <p:cNvCxnSpPr>
            <a:cxnSpLocks/>
            <a:stCxn id="58" idx="2"/>
            <a:endCxn id="60" idx="0"/>
          </p:cNvCxnSpPr>
          <p:nvPr/>
        </p:nvCxnSpPr>
        <p:spPr>
          <a:xfrm>
            <a:off x="5758054" y="5481974"/>
            <a:ext cx="0" cy="459410"/>
          </a:xfrm>
          <a:prstGeom prst="straightConnector1">
            <a:avLst/>
          </a:prstGeom>
          <a:ln>
            <a:solidFill>
              <a:srgbClr val="1A4177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3" name="Straight Arrow Connector 65">
            <a:extLst>
              <a:ext uri="{FF2B5EF4-FFF2-40B4-BE49-F238E27FC236}">
                <a16:creationId xmlns:a16="http://schemas.microsoft.com/office/drawing/2014/main" id="{B4EC4413-4CBF-07B8-B51D-85C5D99C441C}"/>
              </a:ext>
            </a:extLst>
          </p:cNvPr>
          <p:cNvCxnSpPr>
            <a:cxnSpLocks/>
            <a:stCxn id="6" idx="1"/>
            <a:endCxn id="54" idx="2"/>
          </p:cNvCxnSpPr>
          <p:nvPr/>
        </p:nvCxnSpPr>
        <p:spPr>
          <a:xfrm rot="10800000" flipV="1">
            <a:off x="1163931" y="3223528"/>
            <a:ext cx="1522865" cy="2256081"/>
          </a:xfrm>
          <a:prstGeom prst="bentConnector4">
            <a:avLst>
              <a:gd name="adj1" fmla="val 24694"/>
              <a:gd name="adj2" fmla="val 110133"/>
            </a:avLst>
          </a:prstGeom>
          <a:ln>
            <a:solidFill>
              <a:srgbClr val="1A4177"/>
            </a:solidFill>
            <a:headEnd type="triangle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3BA55F5-7CEE-00CB-DFBF-521FCB701DDC}"/>
              </a:ext>
            </a:extLst>
          </p:cNvPr>
          <p:cNvGrpSpPr/>
          <p:nvPr/>
        </p:nvGrpSpPr>
        <p:grpSpPr>
          <a:xfrm>
            <a:off x="619404" y="9067460"/>
            <a:ext cx="5351244" cy="1241816"/>
            <a:chOff x="587959" y="7677894"/>
            <a:chExt cx="5351244" cy="1241816"/>
          </a:xfrm>
        </p:grpSpPr>
        <p:sp>
          <p:nvSpPr>
            <p:cNvPr id="44" name="Heptagon 43">
              <a:extLst>
                <a:ext uri="{FF2B5EF4-FFF2-40B4-BE49-F238E27FC236}">
                  <a16:creationId xmlns:a16="http://schemas.microsoft.com/office/drawing/2014/main" id="{2DC53959-19E4-BB5A-7B8C-4C2827097DAA}"/>
                </a:ext>
              </a:extLst>
            </p:cNvPr>
            <p:cNvSpPr/>
            <p:nvPr/>
          </p:nvSpPr>
          <p:spPr>
            <a:xfrm>
              <a:off x="2319858" y="7702538"/>
              <a:ext cx="203414" cy="207259"/>
            </a:xfrm>
            <a:prstGeom prst="heptagon">
              <a:avLst/>
            </a:prstGeom>
            <a:solidFill>
              <a:srgbClr val="1ABEDE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67" b="1">
                <a:latin typeface="Avenir Next LT Pro" panose="020B0504020202020204" pitchFamily="34" charset="0"/>
              </a:endParaRPr>
            </a:p>
          </p:txBody>
        </p:sp>
        <p:sp>
          <p:nvSpPr>
            <p:cNvPr id="48" name="Heptagon 47">
              <a:extLst>
                <a:ext uri="{FF2B5EF4-FFF2-40B4-BE49-F238E27FC236}">
                  <a16:creationId xmlns:a16="http://schemas.microsoft.com/office/drawing/2014/main" id="{92CBCAB9-0A7D-5ACA-D351-767E3635B441}"/>
                </a:ext>
              </a:extLst>
            </p:cNvPr>
            <p:cNvSpPr/>
            <p:nvPr/>
          </p:nvSpPr>
          <p:spPr>
            <a:xfrm>
              <a:off x="587959" y="7702538"/>
              <a:ext cx="203414" cy="207259"/>
            </a:xfrm>
            <a:prstGeom prst="heptagon">
              <a:avLst/>
            </a:prstGeom>
            <a:solidFill>
              <a:srgbClr val="96C13D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67" b="1">
                <a:latin typeface="Avenir Next LT Pro" panose="020B0504020202020204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AE85556A-01CA-F3EA-39A3-64BE684CB961}"/>
                </a:ext>
              </a:extLst>
            </p:cNvPr>
            <p:cNvSpPr txBox="1"/>
            <p:nvPr/>
          </p:nvSpPr>
          <p:spPr>
            <a:xfrm>
              <a:off x="791373" y="7677894"/>
              <a:ext cx="1325071" cy="9133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67" dirty="0">
                  <a:latin typeface="Avenir Next LT Pro" panose="020B0504020202020204" pitchFamily="34" charset="0"/>
                </a:rPr>
                <a:t>Beginner courses for start-ups and SMEs to learn business fundamentals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D178DB5F-A83D-E1BA-0BE1-D3EA1BCE2632}"/>
                </a:ext>
              </a:extLst>
            </p:cNvPr>
            <p:cNvSpPr txBox="1"/>
            <p:nvPr/>
          </p:nvSpPr>
          <p:spPr>
            <a:xfrm>
              <a:off x="2523272" y="7677895"/>
              <a:ext cx="1528485" cy="10776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67" dirty="0">
                  <a:latin typeface="Avenir Next LT Pro" panose="020B0504020202020204" pitchFamily="34" charset="0"/>
                </a:rPr>
                <a:t>Intermediate courses for SMEs that have gained some traction, are looking for funds and to formalize operations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463DF6A8-8AA8-BC0A-A628-62139EC9906E}"/>
                </a:ext>
              </a:extLst>
            </p:cNvPr>
            <p:cNvSpPr txBox="1"/>
            <p:nvPr/>
          </p:nvSpPr>
          <p:spPr>
            <a:xfrm>
              <a:off x="4458585" y="7677895"/>
              <a:ext cx="1480618" cy="1241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67" dirty="0">
                  <a:latin typeface="Avenir Next LT Pro" panose="020B0504020202020204" pitchFamily="34" charset="0"/>
                </a:rPr>
                <a:t>Advanced courses for SMEs that are in advanced business stages and need metrics for growth and reporting purposes</a:t>
              </a:r>
            </a:p>
          </p:txBody>
        </p:sp>
        <p:sp>
          <p:nvSpPr>
            <p:cNvPr id="113" name="Heptagon 112">
              <a:extLst>
                <a:ext uri="{FF2B5EF4-FFF2-40B4-BE49-F238E27FC236}">
                  <a16:creationId xmlns:a16="http://schemas.microsoft.com/office/drawing/2014/main" id="{AC33EC32-87CC-140C-0A25-9428553B8561}"/>
                </a:ext>
              </a:extLst>
            </p:cNvPr>
            <p:cNvSpPr/>
            <p:nvPr/>
          </p:nvSpPr>
          <p:spPr>
            <a:xfrm>
              <a:off x="4255171" y="7702538"/>
              <a:ext cx="203414" cy="207259"/>
            </a:xfrm>
            <a:prstGeom prst="heptagon">
              <a:avLst/>
            </a:prstGeom>
            <a:solidFill>
              <a:srgbClr val="0D5066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67" b="1">
                <a:latin typeface="Avenir Next LT Pro" panose="020B0504020202020204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A963C51-32B6-7233-E3F2-78A3131D03D7}"/>
              </a:ext>
            </a:extLst>
          </p:cNvPr>
          <p:cNvGrpSpPr/>
          <p:nvPr/>
        </p:nvGrpSpPr>
        <p:grpSpPr>
          <a:xfrm>
            <a:off x="507000" y="7825478"/>
            <a:ext cx="3625105" cy="591913"/>
            <a:chOff x="593447" y="6268725"/>
            <a:chExt cx="3625105" cy="591913"/>
          </a:xfrm>
          <a:effectLst/>
        </p:grpSpPr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A7601317-9F72-3EED-6731-B532C9B5F3ED}"/>
                </a:ext>
              </a:extLst>
            </p:cNvPr>
            <p:cNvSpPr txBox="1"/>
            <p:nvPr/>
          </p:nvSpPr>
          <p:spPr>
            <a:xfrm>
              <a:off x="593447" y="6268725"/>
              <a:ext cx="3625105" cy="307777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latin typeface="Avenir Next LT Pro" panose="020B0504020202020204" pitchFamily="34" charset="0"/>
                </a:rPr>
                <a:t>All 10 courses are available in: </a:t>
              </a:r>
            </a:p>
          </p:txBody>
        </p:sp>
        <p:sp>
          <p:nvSpPr>
            <p:cNvPr id="117" name="Rectangle: Rounded Corners 116">
              <a:extLst>
                <a:ext uri="{FF2B5EF4-FFF2-40B4-BE49-F238E27FC236}">
                  <a16:creationId xmlns:a16="http://schemas.microsoft.com/office/drawing/2014/main" id="{A85F784C-2FD9-D6B7-9E6F-ADB37E6FDC97}"/>
                </a:ext>
              </a:extLst>
            </p:cNvPr>
            <p:cNvSpPr/>
            <p:nvPr/>
          </p:nvSpPr>
          <p:spPr>
            <a:xfrm>
              <a:off x="651671" y="6663817"/>
              <a:ext cx="950976" cy="196821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softEdge rad="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 b="1">
                  <a:solidFill>
                    <a:schemeClr val="bg1"/>
                  </a:solidFill>
                  <a:latin typeface="Avenir Next LT Pro" panose="020B0504020202020204" pitchFamily="34" charset="0"/>
                </a:rPr>
                <a:t>English</a:t>
              </a:r>
              <a:endParaRPr lang="en-US" sz="900">
                <a:solidFill>
                  <a:schemeClr val="bg1"/>
                </a:solidFill>
                <a:latin typeface="Avenir Next LT Pro" panose="020B0504020202020204" pitchFamily="34" charset="0"/>
              </a:endParaRPr>
            </a:p>
          </p:txBody>
        </p:sp>
        <p:sp>
          <p:nvSpPr>
            <p:cNvPr id="119" name="Rectangle: Rounded Corners 118">
              <a:extLst>
                <a:ext uri="{FF2B5EF4-FFF2-40B4-BE49-F238E27FC236}">
                  <a16:creationId xmlns:a16="http://schemas.microsoft.com/office/drawing/2014/main" id="{D53E8A35-D118-AD6F-1088-CF895CB86A30}"/>
                </a:ext>
              </a:extLst>
            </p:cNvPr>
            <p:cNvSpPr/>
            <p:nvPr/>
          </p:nvSpPr>
          <p:spPr>
            <a:xfrm>
              <a:off x="1934615" y="6663817"/>
              <a:ext cx="950976" cy="196821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softEdge rad="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 b="1" dirty="0">
                  <a:solidFill>
                    <a:schemeClr val="bg1"/>
                  </a:solidFill>
                  <a:latin typeface="Avenir Next LT Pro" panose="020B0504020202020204" pitchFamily="34" charset="0"/>
                </a:rPr>
                <a:t>French</a:t>
              </a:r>
              <a:endParaRPr lang="en-US" sz="900" dirty="0">
                <a:solidFill>
                  <a:schemeClr val="bg1"/>
                </a:solidFill>
                <a:latin typeface="Avenir Next LT Pro" panose="020B0504020202020204" pitchFamily="34" charset="0"/>
              </a:endParaRPr>
            </a:p>
          </p:txBody>
        </p:sp>
        <p:sp>
          <p:nvSpPr>
            <p:cNvPr id="120" name="Rectangle: Rounded Corners 119">
              <a:extLst>
                <a:ext uri="{FF2B5EF4-FFF2-40B4-BE49-F238E27FC236}">
                  <a16:creationId xmlns:a16="http://schemas.microsoft.com/office/drawing/2014/main" id="{5F426F27-836D-2739-17F7-E1BABC8E8488}"/>
                </a:ext>
              </a:extLst>
            </p:cNvPr>
            <p:cNvSpPr/>
            <p:nvPr/>
          </p:nvSpPr>
          <p:spPr>
            <a:xfrm>
              <a:off x="3217560" y="6663817"/>
              <a:ext cx="947241" cy="196821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softEdge rad="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 b="1">
                  <a:solidFill>
                    <a:schemeClr val="bg1"/>
                  </a:solidFill>
                  <a:latin typeface="Avenir Next LT Pro" panose="020B0504020202020204" pitchFamily="34" charset="0"/>
                </a:rPr>
                <a:t>Portuguese</a:t>
              </a:r>
              <a:endParaRPr lang="en-US" sz="900">
                <a:solidFill>
                  <a:schemeClr val="bg1"/>
                </a:solidFill>
                <a:latin typeface="Avenir Next LT Pro" panose="020B0504020202020204" pitchFamily="34" charset="0"/>
              </a:endParaRPr>
            </a:p>
          </p:txBody>
        </p:sp>
      </p:grpSp>
      <p:sp>
        <p:nvSpPr>
          <p:cNvPr id="123" name="TextBox 122">
            <a:extLst>
              <a:ext uri="{FF2B5EF4-FFF2-40B4-BE49-F238E27FC236}">
                <a16:creationId xmlns:a16="http://schemas.microsoft.com/office/drawing/2014/main" id="{4566C4D4-840E-E4D6-3BAA-37403AEBDD1B}"/>
              </a:ext>
            </a:extLst>
          </p:cNvPr>
          <p:cNvSpPr txBox="1"/>
          <p:nvPr/>
        </p:nvSpPr>
        <p:spPr>
          <a:xfrm>
            <a:off x="2710739" y="1488158"/>
            <a:ext cx="1436522" cy="40484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rgbClr val="0D506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 sz="900" b="1">
                <a:solidFill>
                  <a:schemeClr val="lt1"/>
                </a:solidFill>
                <a:latin typeface="Avenir Next LT Pro" panose="020B0504020202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/>
              <a:t>Choose Entry Level</a:t>
            </a:r>
          </a:p>
        </p:txBody>
      </p:sp>
      <p:cxnSp>
        <p:nvCxnSpPr>
          <p:cNvPr id="125" name="Straight Arrow Connector 124">
            <a:extLst>
              <a:ext uri="{FF2B5EF4-FFF2-40B4-BE49-F238E27FC236}">
                <a16:creationId xmlns:a16="http://schemas.microsoft.com/office/drawing/2014/main" id="{D9DB4177-B1F7-43A6-B55C-880C8FD25921}"/>
              </a:ext>
            </a:extLst>
          </p:cNvPr>
          <p:cNvCxnSpPr>
            <a:cxnSpLocks/>
            <a:stCxn id="123" idx="2"/>
            <a:endCxn id="50" idx="0"/>
          </p:cNvCxnSpPr>
          <p:nvPr/>
        </p:nvCxnSpPr>
        <p:spPr>
          <a:xfrm flipH="1">
            <a:off x="1163929" y="1893004"/>
            <a:ext cx="2265071" cy="61062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Arrow Connector 126">
            <a:extLst>
              <a:ext uri="{FF2B5EF4-FFF2-40B4-BE49-F238E27FC236}">
                <a16:creationId xmlns:a16="http://schemas.microsoft.com/office/drawing/2014/main" id="{58EE431F-1BD8-8B5E-606D-62C014184AEC}"/>
              </a:ext>
            </a:extLst>
          </p:cNvPr>
          <p:cNvCxnSpPr>
            <a:cxnSpLocks/>
            <a:stCxn id="123" idx="2"/>
            <a:endCxn id="51" idx="0"/>
          </p:cNvCxnSpPr>
          <p:nvPr/>
        </p:nvCxnSpPr>
        <p:spPr>
          <a:xfrm>
            <a:off x="3429000" y="1893004"/>
            <a:ext cx="0" cy="61062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Arrow Connector 128">
            <a:extLst>
              <a:ext uri="{FF2B5EF4-FFF2-40B4-BE49-F238E27FC236}">
                <a16:creationId xmlns:a16="http://schemas.microsoft.com/office/drawing/2014/main" id="{A1FC0B01-D6A9-AC49-98F5-FABD97F81D1E}"/>
              </a:ext>
            </a:extLst>
          </p:cNvPr>
          <p:cNvCxnSpPr>
            <a:cxnSpLocks/>
            <a:stCxn id="123" idx="2"/>
            <a:endCxn id="52" idx="0"/>
          </p:cNvCxnSpPr>
          <p:nvPr/>
        </p:nvCxnSpPr>
        <p:spPr>
          <a:xfrm>
            <a:off x="3429000" y="1893004"/>
            <a:ext cx="2329054" cy="61062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65">
            <a:extLst>
              <a:ext uri="{FF2B5EF4-FFF2-40B4-BE49-F238E27FC236}">
                <a16:creationId xmlns:a16="http://schemas.microsoft.com/office/drawing/2014/main" id="{DECAF51D-47D7-4C3E-ED3D-59DFD3509654}"/>
              </a:ext>
            </a:extLst>
          </p:cNvPr>
          <p:cNvCxnSpPr>
            <a:cxnSpLocks/>
            <a:stCxn id="57" idx="1"/>
            <a:endCxn id="56" idx="2"/>
          </p:cNvCxnSpPr>
          <p:nvPr/>
        </p:nvCxnSpPr>
        <p:spPr>
          <a:xfrm rot="10800000" flipV="1">
            <a:off x="3457538" y="3223528"/>
            <a:ext cx="1529775" cy="2256081"/>
          </a:xfrm>
          <a:prstGeom prst="bentConnector4">
            <a:avLst>
              <a:gd name="adj1" fmla="val 24809"/>
              <a:gd name="adj2" fmla="val 110133"/>
            </a:avLst>
          </a:prstGeom>
          <a:ln>
            <a:solidFill>
              <a:srgbClr val="1A4177"/>
            </a:solidFill>
            <a:headEnd type="triangle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78238E67-7A25-F463-D3C9-68254F91D707}"/>
              </a:ext>
            </a:extLst>
          </p:cNvPr>
          <p:cNvCxnSpPr>
            <a:stCxn id="50" idx="3"/>
            <a:endCxn id="51" idx="1"/>
          </p:cNvCxnSpPr>
          <p:nvPr/>
        </p:nvCxnSpPr>
        <p:spPr>
          <a:xfrm>
            <a:off x="1739898" y="2634437"/>
            <a:ext cx="970841" cy="0"/>
          </a:xfrm>
          <a:prstGeom prst="straightConnector1">
            <a:avLst/>
          </a:prstGeom>
          <a:ln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55E8742E-6E70-A482-BADA-2EFC9362E980}"/>
              </a:ext>
            </a:extLst>
          </p:cNvPr>
          <p:cNvCxnSpPr>
            <a:stCxn id="51" idx="3"/>
            <a:endCxn id="52" idx="1"/>
          </p:cNvCxnSpPr>
          <p:nvPr/>
        </p:nvCxnSpPr>
        <p:spPr>
          <a:xfrm>
            <a:off x="4147261" y="2634437"/>
            <a:ext cx="892532" cy="0"/>
          </a:xfrm>
          <a:prstGeom prst="straightConnector1">
            <a:avLst/>
          </a:prstGeom>
          <a:ln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5FA75338-5F01-8CBC-0B73-B7E0200EC312}"/>
              </a:ext>
            </a:extLst>
          </p:cNvPr>
          <p:cNvSpPr txBox="1"/>
          <p:nvPr/>
        </p:nvSpPr>
        <p:spPr>
          <a:xfrm>
            <a:off x="9255" y="811586"/>
            <a:ext cx="6831980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b="1">
                <a:solidFill>
                  <a:srgbClr val="0D4C64"/>
                </a:solidFill>
                <a:latin typeface="Avenir Next LT Pro" panose="020B0504020202020204" pitchFamily="34" charset="0"/>
              </a:rPr>
              <a:t>Recommended Pedagogical Flow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D32820A-C2D3-4C84-8A25-F02CD5AC3BC9}"/>
              </a:ext>
            </a:extLst>
          </p:cNvPr>
          <p:cNvSpPr/>
          <p:nvPr/>
        </p:nvSpPr>
        <p:spPr>
          <a:xfrm>
            <a:off x="4889374" y="6941545"/>
            <a:ext cx="1737360" cy="324172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>
                <a:solidFill>
                  <a:schemeClr val="bg1"/>
                </a:solidFill>
                <a:latin typeface="Avenir Next LT Pro" panose="020B0504020202020204" pitchFamily="34" charset="0"/>
              </a:rPr>
              <a:t>Completion of all Courses</a:t>
            </a:r>
            <a:endParaRPr lang="en-US" sz="900">
              <a:solidFill>
                <a:schemeClr val="bg1"/>
              </a:solidFill>
              <a:latin typeface="Avenir Next LT Pro" panose="020B05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C737865-C7CC-D3D0-51A9-3FB7E7A585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783" y="140283"/>
            <a:ext cx="1308100" cy="459274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1C4A4717-1FC9-C0C1-8DAB-AB71D4D24DCB}"/>
              </a:ext>
            </a:extLst>
          </p:cNvPr>
          <p:cNvCxnSpPr>
            <a:cxnSpLocks/>
            <a:stCxn id="60" idx="2"/>
            <a:endCxn id="3" idx="0"/>
          </p:cNvCxnSpPr>
          <p:nvPr/>
        </p:nvCxnSpPr>
        <p:spPr>
          <a:xfrm>
            <a:off x="5758054" y="6477235"/>
            <a:ext cx="0" cy="464310"/>
          </a:xfrm>
          <a:prstGeom prst="straightConnector1">
            <a:avLst/>
          </a:prstGeom>
          <a:ln>
            <a:solidFill>
              <a:srgbClr val="1A4177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97AE6367-0EC2-FF22-1E68-586E42328134}"/>
              </a:ext>
            </a:extLst>
          </p:cNvPr>
          <p:cNvSpPr txBox="1"/>
          <p:nvPr/>
        </p:nvSpPr>
        <p:spPr>
          <a:xfrm>
            <a:off x="393189" y="10715808"/>
            <a:ext cx="60831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This is the recommended course flow to enable an optimal learning experience. Learners are free to take up courses in any order.</a:t>
            </a:r>
          </a:p>
        </p:txBody>
      </p:sp>
    </p:spTree>
    <p:extLst>
      <p:ext uri="{BB962C8B-B14F-4D97-AF65-F5344CB8AC3E}">
        <p14:creationId xmlns:p14="http://schemas.microsoft.com/office/powerpoint/2010/main" val="4126425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Project Document" ma:contentTypeID="0x010100DCD90FCC66DA8F4C882C689D6817D41B00572600F725DC0142A49A497CD9909060" ma:contentTypeVersion="31" ma:contentTypeDescription="Create a new document." ma:contentTypeScope="" ma:versionID="1b361daaf88583ef5a1853006a8eaef1">
  <xsd:schema xmlns:xsd="http://www.w3.org/2001/XMLSchema" xmlns:xs="http://www.w3.org/2001/XMLSchema" xmlns:p="http://schemas.microsoft.com/office/2006/metadata/properties" xmlns:ns2="36389baf-d775-4142-9ba9-987d54fbb0d5" xmlns:ns3="c4cfb2f0-2a7e-471c-b7d9-f6d229daf595" xmlns:ns4="d806f987-f3e2-400c-8b61-014429e7a57c" targetNamespace="http://schemas.microsoft.com/office/2006/metadata/properties" ma:root="true" ma:fieldsID="76456e25c425dde5c3ca9ee231e678ed" ns2:_="" ns3:_="" ns4:_="">
    <xsd:import namespace="36389baf-d775-4142-9ba9-987d54fbb0d5"/>
    <xsd:import namespace="c4cfb2f0-2a7e-471c-b7d9-f6d229daf595"/>
    <xsd:import namespace="d806f987-f3e2-400c-8b61-014429e7a57c"/>
    <xsd:element name="properties">
      <xsd:complexType>
        <xsd:sequence>
          <xsd:element name="documentManagement">
            <xsd:complexType>
              <xsd:all>
                <xsd:element ref="ns2:NIRASProjectID" minOccurs="0"/>
                <xsd:element ref="ns2:NIRASCreatedDate" minOccurs="0"/>
                <xsd:element ref="ns2:DocumentRevisionId" minOccurs="0"/>
                <xsd:element ref="ns2:DocumentRevisionIdPublished" minOccurs="0"/>
                <xsd:element ref="ns2:NIRASRevisionDate" minOccurs="0"/>
                <xsd:element ref="ns2:NIRASScaleTxt" minOccurs="0"/>
                <xsd:element ref="ns2:NIRASSortOrder" minOccurs="0"/>
                <xsd:element ref="ns2:Delivery" minOccurs="0"/>
                <xsd:element ref="ns2:NIRASDocumentNo" minOccurs="0"/>
                <xsd:element ref="ns2:NIRASOldModifiedBy" minOccurs="0"/>
                <xsd:element ref="ns2:i5700158192d457fa5a55d94ad1f5c8a" minOccurs="0"/>
                <xsd:element ref="ns2:da20537ee97d477b961033ada76c4a82" minOccurs="0"/>
                <xsd:element ref="ns2:b20adbee33c84350ab297149ab7609e1" minOccurs="0"/>
                <xsd:element ref="ns2:TaxCatchAllLabel" minOccurs="0"/>
                <xsd:element ref="ns2:TaxCatchAll" minOccurs="0"/>
                <xsd:element ref="ns2:o7ddbb95048e4674b1961839f647280e" minOccurs="0"/>
                <xsd:element ref="ns2:NIRASOnFrontPage" minOccurs="0"/>
                <xsd:element ref="ns2:h8aaf2de82934a7c935dd4974f73e863" minOccurs="0"/>
                <xsd:element ref="ns2:f80ac62f60fc4453ae2218348d18dabb" minOccurs="0"/>
                <xsd:element ref="ns2:g7b9186905794052991e52b9e97e249f" minOccurs="0"/>
                <xsd:element ref="ns3:SharedWithDetails" minOccurs="0"/>
                <xsd:element ref="ns4:MediaServiceFastMetadata" minOccurs="0"/>
                <xsd:element ref="ns4:MediaServiceMetadata" minOccurs="0"/>
                <xsd:element ref="ns4:MediaServiceAutoKeyPoints" minOccurs="0"/>
                <xsd:element ref="ns4:MediaServiceGenerationTime" minOccurs="0"/>
                <xsd:element ref="ns4:MediaServiceEventHashCode" minOccurs="0"/>
                <xsd:element ref="ns4:MediaLengthInSeconds" minOccurs="0"/>
                <xsd:element ref="ns4:MediaServiceLocation" minOccurs="0"/>
                <xsd:element ref="ns4:MediaServiceObjectDetectorVersions" minOccurs="0"/>
                <xsd:element ref="ns4:MediaServiceSearchProperties" minOccurs="0"/>
                <xsd:element ref="ns4:lcf76f155ced4ddcb4097134ff3c332f" minOccurs="0"/>
                <xsd:element ref="ns3:SharedWithUsers" minOccurs="0"/>
                <xsd:element ref="ns4:MediaServiceKeyPoints" minOccurs="0"/>
                <xsd:element ref="ns4:MediaServiceOCR" minOccurs="0"/>
                <xsd:element ref="ns4:MediaServiceDateTaken" minOccurs="0"/>
                <xsd:element ref="ns3:_dlc_DocId" minOccurs="0"/>
                <xsd:element ref="ns3:_dlc_DocIdUrl" minOccurs="0"/>
                <xsd:element ref="ns3:_dlc_DocIdPersistId" minOccurs="0"/>
                <xsd:element ref="ns4:TranslatedLang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6389baf-d775-4142-9ba9-987d54fbb0d5" elementFormDefault="qualified">
    <xsd:import namespace="http://schemas.microsoft.com/office/2006/documentManagement/types"/>
    <xsd:import namespace="http://schemas.microsoft.com/office/infopath/2007/PartnerControls"/>
    <xsd:element name="NIRASProjectID" ma:index="2" nillable="true" ma:displayName="Project ID" ma:internalName="NIRASProjectID">
      <xsd:simpleType>
        <xsd:restriction base="dms:Text"/>
      </xsd:simpleType>
    </xsd:element>
    <xsd:element name="NIRASCreatedDate" ma:index="3" nillable="true" ma:displayName="First issue date" ma:format="DateOnly" ma:internalName="NIRASCreatedDate" ma:readOnly="false">
      <xsd:simpleType>
        <xsd:restriction base="dms:DateTime"/>
      </xsd:simpleType>
    </xsd:element>
    <xsd:element name="DocumentRevisionId" ma:index="5" nillable="true" ma:displayName="Revision" ma:internalName="DocumentRevisionId">
      <xsd:simpleType>
        <xsd:restriction base="dms:Text"/>
      </xsd:simpleType>
    </xsd:element>
    <xsd:element name="DocumentRevisionIdPublished" ma:index="6" nillable="true" ma:displayName="Last published revision" ma:internalName="DocumentRevisionIdPublished">
      <xsd:simpleType>
        <xsd:restriction base="dms:Text"/>
      </xsd:simpleType>
    </xsd:element>
    <xsd:element name="NIRASRevisionDate" ma:index="7" nillable="true" ma:displayName="Revision date" ma:internalName="NIRASRevisionDate">
      <xsd:simpleType>
        <xsd:restriction base="dms:DateTime"/>
      </xsd:simpleType>
    </xsd:element>
    <xsd:element name="NIRASScaleTxt" ma:index="9" nillable="true" ma:displayName="Scale" ma:internalName="NIRASScaleTxt">
      <xsd:simpleType>
        <xsd:restriction base="dms:Text">
          <xsd:maxLength value="255"/>
        </xsd:restriction>
      </xsd:simpleType>
    </xsd:element>
    <xsd:element name="NIRASSortOrder" ma:index="11" nillable="true" ma:displayName="Sort order" ma:internalName="NIRASSortOrder">
      <xsd:simpleType>
        <xsd:restriction base="dms:Number"/>
      </xsd:simpleType>
    </xsd:element>
    <xsd:element name="Delivery" ma:index="12" nillable="true" ma:displayName="Delivery" ma:list="{5de0394b-4089-4ce8-abaf-7a44d7758b73}" ma:internalName="Delivery" ma:readOnly="false" ma:showField="NIRASDocListName" ma:web="c4cfb2f0-2a7e-471c-b7d9-f6d229daf59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NIRASDocumentNo" ma:index="13" nillable="true" ma:displayName="Old document ID" ma:description="Old document number from source system" ma:internalName="NIRASDocumentNo" ma:readOnly="false">
      <xsd:simpleType>
        <xsd:restriction base="dms:Text">
          <xsd:maxLength value="255"/>
        </xsd:restriction>
      </xsd:simpleType>
    </xsd:element>
    <xsd:element name="NIRASOldModifiedBy" ma:index="14" nillable="true" ma:displayName="Old modified by" ma:internalName="NIRASOldModifiedBy" ma:readOnly="false">
      <xsd:simpleType>
        <xsd:restriction base="dms:Text">
          <xsd:maxLength value="255"/>
        </xsd:restriction>
      </xsd:simpleType>
    </xsd:element>
    <xsd:element name="i5700158192d457fa5a55d94ad1f5c8a" ma:index="16" nillable="true" ma:taxonomy="true" ma:internalName="i5700158192d457fa5a55d94ad1f5c8a" ma:taxonomyFieldName="NIRASScale" ma:displayName="Scale_Old" ma:default="" ma:fieldId="{25700158-192d-457f-a5a5-5d94ad1f5c8a}" ma:sspId="ab2600de-030e-40a3-a341-c72395049305" ma:termSetId="3e7e8768-c6c9-4058-bd1b-2f646ad16eb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da20537ee97d477b961033ada76c4a82" ma:index="22" nillable="true" ma:taxonomy="true" ma:internalName="da20537ee97d477b961033ada76c4a82" ma:taxonomyFieldName="NIRASQAStatus" ma:displayName="QA Status" ma:readOnly="false" ma:default="" ma:fieldId="{da20537e-e97d-477b-9610-33ada76c4a82}" ma:sspId="ab2600de-030e-40a3-a341-c72395049305" ma:termSetId="94d4a05f-61b3-4765-97ef-9ba750d26c81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20adbee33c84350ab297149ab7609e1" ma:index="23" nillable="true" ma:taxonomy="true" ma:internalName="b20adbee33c84350ab297149ab7609e1" ma:taxonomyFieldName="NIRASDocumentKind" ma:displayName="Document content" ma:readOnly="false" ma:default="" ma:fieldId="{b20adbee-33c8-4350-ab29-7149ab7609e1}" ma:taxonomyMulti="true" ma:sspId="ab2600de-030e-40a3-a341-c72395049305" ma:termSetId="0c6706ef-2aa8-49e9-8152-ee2cbb588c72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Label" ma:index="24" nillable="true" ma:displayName="Taxonomy Catch All Column1" ma:hidden="true" ma:list="{d9b85dbd-5137-4169-9ad1-afec0d4a9b2c}" ma:internalName="TaxCatchAllLabel" ma:readOnly="true" ma:showField="CatchAllDataLabel" ma:web="c4cfb2f0-2a7e-471c-b7d9-f6d229daf59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" ma:index="25" nillable="true" ma:displayName="Taxonomy Catch All Column" ma:hidden="true" ma:list="{d9b85dbd-5137-4169-9ad1-afec0d4a9b2c}" ma:internalName="TaxCatchAll" ma:showField="CatchAllData" ma:web="c4cfb2f0-2a7e-471c-b7d9-f6d229daf59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7ddbb95048e4674b1961839f647280e" ma:index="26" nillable="true" ma:taxonomy="true" ma:internalName="o7ddbb95048e4674b1961839f647280e" ma:taxonomyFieldName="NIRASQAGroup" ma:displayName="Country" ma:readOnly="false" ma:default="" ma:fieldId="{87ddbb95-048e-4674-b196-1839f647280e}" ma:taxonomyMulti="true" ma:sspId="ab2600de-030e-40a3-a341-c72395049305" ma:termSetId="6fd9237d-65aa-4da7-afa0-2c7efb1a215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NIRASOnFrontPage" ma:index="28" nillable="true" ma:displayName="On front page" ma:default="0" ma:internalName="NIRASOnFrontPage" ma:readOnly="false">
      <xsd:simpleType>
        <xsd:restriction base="dms:Boolean"/>
      </xsd:simpleType>
    </xsd:element>
    <xsd:element name="h8aaf2de82934a7c935dd4974f73e863" ma:index="29" nillable="true" ma:taxonomy="true" ma:internalName="h8aaf2de82934a7c935dd4974f73e863" ma:taxonomyFieldName="NIRASAI" ma:displayName="NIRAS Chatbot" ma:readOnly="true" ma:default="" ma:fieldId="{18aaf2de-8293-4a7c-935d-d4974f73e863}" ma:taxonomyMulti="true" ma:sspId="ab2600de-030e-40a3-a341-c72395049305" ma:termSetId="e4f69c2d-cfa3-4e6c-a80d-b1d094c64b22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f80ac62f60fc4453ae2218348d18dabb" ma:index="31" nillable="true" ma:taxonomy="true" ma:internalName="f80ac62f60fc4453ae2218348d18dabb" ma:taxonomyFieldName="NIRASPriceListSupplier" ma:displayName="Price List Supplier" ma:default="" ma:fieldId="{f80ac62f-60fc-4453-ae22-18348d18dabb}" ma:sspId="ab2600de-030e-40a3-a341-c72395049305" ma:termSetId="62942bc5-8467-4abe-8a09-dc4c33f3bc9c" ma:anchorId="b4ebccb4-865d-48c8-8b2c-4dbb606d922c" ma:open="false" ma:isKeyword="false">
      <xsd:complexType>
        <xsd:sequence>
          <xsd:element ref="pc:Terms" minOccurs="0" maxOccurs="1"/>
        </xsd:sequence>
      </xsd:complexType>
    </xsd:element>
    <xsd:element name="g7b9186905794052991e52b9e97e249f" ma:index="33" nillable="true" ma:taxonomy="true" ma:internalName="g7b9186905794052991e52b9e97e249f" ma:taxonomyFieldName="NIRASPriceListTechnology" ma:displayName="Price List Technology" ma:default="" ma:fieldId="{07b91869-0579-4052-991e-52b9e97e249f}" ma:taxonomyMulti="true" ma:sspId="ab2600de-030e-40a3-a341-c72395049305" ma:termSetId="62942bc5-8467-4abe-8a09-dc4c33f3bc9c" ma:anchorId="3bccc921-57cb-4b25-8009-539539ce7de9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4cfb2f0-2a7e-471c-b7d9-f6d229daf595" elementFormDefault="qualified">
    <xsd:import namespace="http://schemas.microsoft.com/office/2006/documentManagement/types"/>
    <xsd:import namespace="http://schemas.microsoft.com/office/infopath/2007/PartnerControls"/>
    <xsd:element name="SharedWithDetails" ma:index="3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edWithUsers" ma:index="4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_dlc_DocId" ma:index="51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52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53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806f987-f3e2-400c-8b61-014429e7a57c" elementFormDefault="qualified">
    <xsd:import namespace="http://schemas.microsoft.com/office/2006/documentManagement/types"/>
    <xsd:import namespace="http://schemas.microsoft.com/office/infopath/2007/PartnerControls"/>
    <xsd:element name="MediaServiceFastMetadata" ma:index="37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Metadata" ma:index="38" nillable="true" ma:displayName="MediaServiceMetadata" ma:hidden="true" ma:internalName="MediaServiceMetadata" ma:readOnly="true">
      <xsd:simpleType>
        <xsd:restriction base="dms:Note"/>
      </xsd:simpleType>
    </xsd:element>
    <xsd:element name="MediaServiceAutoKeyPoints" ma:index="3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GenerationTime" ma:index="4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4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4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4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4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4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46" nillable="true" ma:taxonomy="true" ma:internalName="lcf76f155ced4ddcb4097134ff3c332f" ma:taxonomyFieldName="MediaServiceImageTags" ma:displayName="Image Tags" ma:readOnly="false" ma:fieldId="{5cf76f15-5ced-4ddc-b409-7134ff3c332f}" ma:taxonomyMulti="true" ma:sspId="ab2600de-030e-40a3-a341-c7239504930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KeyPoints" ma:index="4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4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50" nillable="true" ma:displayName="MediaServiceDateTaken" ma:hidden="true" ma:internalName="MediaServiceDateTaken" ma:readOnly="true">
      <xsd:simpleType>
        <xsd:restriction base="dms:Text"/>
      </xsd:simpleType>
    </xsd:element>
    <xsd:element name="TranslatedLang" ma:index="54" nillable="true" ma:displayName="Translated Language" ma:internalName="TranslatedLang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7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a20537ee97d477b961033ada76c4a82 xmlns="36389baf-d775-4142-9ba9-987d54fbb0d5">
      <Terms xmlns="http://schemas.microsoft.com/office/infopath/2007/PartnerControls"/>
    </da20537ee97d477b961033ada76c4a82>
    <NIRASOnFrontPage xmlns="36389baf-d775-4142-9ba9-987d54fbb0d5">false</NIRASOnFrontPage>
    <NIRASProjectID xmlns="36389baf-d775-4142-9ba9-987d54fbb0d5">CVPT015386</NIRASProjectID>
    <NIRASCreatedDate xmlns="36389baf-d775-4142-9ba9-987d54fbb0d5" xsi:nil="true"/>
    <NIRASScaleTxt xmlns="36389baf-d775-4142-9ba9-987d54fbb0d5" xsi:nil="true"/>
    <Delivery xmlns="36389baf-d775-4142-9ba9-987d54fbb0d5" xsi:nil="true"/>
    <i5700158192d457fa5a55d94ad1f5c8a xmlns="36389baf-d775-4142-9ba9-987d54fbb0d5">
      <Terms xmlns="http://schemas.microsoft.com/office/infopath/2007/PartnerControls"/>
    </i5700158192d457fa5a55d94ad1f5c8a>
    <b20adbee33c84350ab297149ab7609e1 xmlns="36389baf-d775-4142-9ba9-987d54fbb0d5">
      <Terms xmlns="http://schemas.microsoft.com/office/infopath/2007/PartnerControls"/>
    </b20adbee33c84350ab297149ab7609e1>
    <NIRASDocumentNo xmlns="36389baf-d775-4142-9ba9-987d54fbb0d5" xsi:nil="true"/>
    <DocumentRevisionIdPublished xmlns="36389baf-d775-4142-9ba9-987d54fbb0d5" xsi:nil="true"/>
    <g7b9186905794052991e52b9e97e249f xmlns="36389baf-d775-4142-9ba9-987d54fbb0d5">
      <Terms xmlns="http://schemas.microsoft.com/office/infopath/2007/PartnerControls"/>
    </g7b9186905794052991e52b9e97e249f>
    <DocumentRevisionId xmlns="36389baf-d775-4142-9ba9-987d54fbb0d5" xsi:nil="true"/>
    <lcf76f155ced4ddcb4097134ff3c332f xmlns="d806f987-f3e2-400c-8b61-014429e7a57c">
      <Terms xmlns="http://schemas.microsoft.com/office/infopath/2007/PartnerControls"/>
    </lcf76f155ced4ddcb4097134ff3c332f>
    <NIRASRevisionDate xmlns="36389baf-d775-4142-9ba9-987d54fbb0d5" xsi:nil="true"/>
    <NIRASSortOrder xmlns="36389baf-d775-4142-9ba9-987d54fbb0d5" xsi:nil="true"/>
    <NIRASOldModifiedBy xmlns="36389baf-d775-4142-9ba9-987d54fbb0d5" xsi:nil="true"/>
    <TaxCatchAll xmlns="36389baf-d775-4142-9ba9-987d54fbb0d5" xsi:nil="true"/>
    <f80ac62f60fc4453ae2218348d18dabb xmlns="36389baf-d775-4142-9ba9-987d54fbb0d5">
      <Terms xmlns="http://schemas.microsoft.com/office/infopath/2007/PartnerControls"/>
    </f80ac62f60fc4453ae2218348d18dabb>
    <o7ddbb95048e4674b1961839f647280e xmlns="36389baf-d775-4142-9ba9-987d54fbb0d5">
      <Terms xmlns="http://schemas.microsoft.com/office/infopath/2007/PartnerControls"/>
    </o7ddbb95048e4674b1961839f647280e>
    <TranslatedLang xmlns="d806f987-f3e2-400c-8b61-014429e7a57c" xsi:nil="true"/>
    <_dlc_DocId xmlns="c4cfb2f0-2a7e-471c-b7d9-f6d229daf595">R3YPEH26CDFY-336946516-16829</_dlc_DocId>
    <_dlc_DocIdUrl xmlns="c4cfb2f0-2a7e-471c-b7d9-f6d229daf595">
      <Url>https://niras.sharepoint.com/sites/CVPT015386EX/_layouts/15/DocIdRedir.aspx?ID=R3YPEH26CDFY-336946516-16829</Url>
      <Description>R3YPEH26CDFY-336946516-16829</Description>
    </_dlc_DocIdUrl>
    <h8aaf2de82934a7c935dd4974f73e863 xmlns="36389baf-d775-4142-9ba9-987d54fbb0d5">
      <Terms xmlns="http://schemas.microsoft.com/office/infopath/2007/PartnerControls"/>
    </h8aaf2de82934a7c935dd4974f73e863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5.xml><?xml version="1.0" encoding="utf-8"?>
<?mso-contentType ?>
<SharedContentType xmlns="Microsoft.SharePoint.Taxonomy.ContentTypeSync" SourceId="ab2600de-030e-40a3-a341-c72395049305" ContentTypeId="0x010100DCD90FCC66DA8F4C882C689D6817D41B" PreviousValue="false"/>
</file>

<file path=customXml/itemProps1.xml><?xml version="1.0" encoding="utf-8"?>
<ds:datastoreItem xmlns:ds="http://schemas.openxmlformats.org/officeDocument/2006/customXml" ds:itemID="{99AA25CC-9A5C-4C20-9812-020455655D9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6389baf-d775-4142-9ba9-987d54fbb0d5"/>
    <ds:schemaRef ds:uri="c4cfb2f0-2a7e-471c-b7d9-f6d229daf595"/>
    <ds:schemaRef ds:uri="d806f987-f3e2-400c-8b61-014429e7a57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34D53C2-7FC2-4C99-A1F6-DAE3421D1AB0}">
  <ds:schemaRefs>
    <ds:schemaRef ds:uri="http://schemas.microsoft.com/office/2006/metadata/properties"/>
    <ds:schemaRef ds:uri="http://schemas.microsoft.com/office/infopath/2007/PartnerControls"/>
    <ds:schemaRef ds:uri="36389baf-d775-4142-9ba9-987d54fbb0d5"/>
    <ds:schemaRef ds:uri="d806f987-f3e2-400c-8b61-014429e7a57c"/>
    <ds:schemaRef ds:uri="c4cfb2f0-2a7e-471c-b7d9-f6d229daf595"/>
  </ds:schemaRefs>
</ds:datastoreItem>
</file>

<file path=customXml/itemProps3.xml><?xml version="1.0" encoding="utf-8"?>
<ds:datastoreItem xmlns:ds="http://schemas.openxmlformats.org/officeDocument/2006/customXml" ds:itemID="{3A7A4C60-C0D3-431F-81BA-EE59F7AAC113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390357EF-3DC7-4E62-88F8-6C1400B995A4}">
  <ds:schemaRefs>
    <ds:schemaRef ds:uri="http://schemas.microsoft.com/sharepoint/events"/>
  </ds:schemaRefs>
</ds:datastoreItem>
</file>

<file path=customXml/itemProps5.xml><?xml version="1.0" encoding="utf-8"?>
<ds:datastoreItem xmlns:ds="http://schemas.openxmlformats.org/officeDocument/2006/customXml" ds:itemID="{3EDA3105-25DA-4B82-B234-06D9295BB89A}">
  <ds:schemaRefs>
    <ds:schemaRef ds:uri="Microsoft.SharePoint.Taxonomy.ContentTypeSyn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117</Words>
  <Application>Microsoft Office PowerPoint</Application>
  <PresentationFormat>Widescreen</PresentationFormat>
  <Paragraphs>24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Avenir Next LT Pro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Theodore Angwenyi</dc:creator>
  <cp:lastModifiedBy>Ankit Agarwal (ANAG)</cp:lastModifiedBy>
  <cp:revision>28</cp:revision>
  <dcterms:created xsi:type="dcterms:W3CDTF">2026-03-31T10:06:16Z</dcterms:created>
  <dcterms:modified xsi:type="dcterms:W3CDTF">2026-07-02T09:25:49Z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0x010100DCD90FCC66DA8F4C882C689D6817D41B00572600F725DC0142A49A497CD9909060</vt:lpwstr>
  </property>
  <property fmtid="{D5CDD505-2E9C-101B-9397-08002B2CF9AE}" pid="3" name="_dlc_DocIdItemGuid">
    <vt:lpwstr>29c93b07-e0ab-4b76-bbc5-a459797c85c6</vt:lpwstr>
  </property>
  <property fmtid="{D5CDD505-2E9C-101B-9397-08002B2CF9AE}" pid="4" name="_dlc_DocId_src">
    <vt:lpwstr>{Module.FooterText}</vt:lpwstr>
  </property>
  <property fmtid="{D5CDD505-2E9C-101B-9397-08002B2CF9AE}" pid="5" name="_dlc_DocId">
    <vt:lpwstr>R3YPEH26CDFY-336946516-16829</vt:lpwstr>
  </property>
  <property fmtid="{D5CDD505-2E9C-101B-9397-08002B2CF9AE}" pid="6" name="ApplyLanguageRun">
    <vt:lpwstr>true</vt:lpwstr>
  </property>
  <property fmtid="{D5CDD505-2E9C-101B-9397-08002B2CF9AE}" pid="7" name="NIRASScale">
    <vt:lpwstr/>
  </property>
  <property fmtid="{D5CDD505-2E9C-101B-9397-08002B2CF9AE}" pid="8" name="MediaServiceImageTags">
    <vt:lpwstr/>
  </property>
  <property fmtid="{D5CDD505-2E9C-101B-9397-08002B2CF9AE}" pid="9" name="NIRASPriceListSupplier">
    <vt:lpwstr/>
  </property>
  <property fmtid="{D5CDD505-2E9C-101B-9397-08002B2CF9AE}" pid="10" name="NIRASAI">
    <vt:lpwstr/>
  </property>
  <property fmtid="{D5CDD505-2E9C-101B-9397-08002B2CF9AE}" pid="11" name="NIRASDocumentKind">
    <vt:lpwstr/>
  </property>
  <property fmtid="{D5CDD505-2E9C-101B-9397-08002B2CF9AE}" pid="12" name="NIRASQAStatus">
    <vt:lpwstr/>
  </property>
  <property fmtid="{D5CDD505-2E9C-101B-9397-08002B2CF9AE}" pid="13" name="NIRASQAGroup">
    <vt:lpwstr/>
  </property>
  <property fmtid="{D5CDD505-2E9C-101B-9397-08002B2CF9AE}" pid="14" name="NIRASPriceListTechnology">
    <vt:lpwstr/>
  </property>
</Properties>
</file>